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338" r:id="rId6"/>
    <p:sldId id="350" r:id="rId7"/>
    <p:sldId id="339" r:id="rId8"/>
    <p:sldId id="351" r:id="rId9"/>
    <p:sldId id="352" r:id="rId10"/>
    <p:sldId id="348" r:id="rId11"/>
    <p:sldId id="349" r:id="rId12"/>
    <p:sldId id="340" r:id="rId13"/>
    <p:sldId id="341" r:id="rId14"/>
    <p:sldId id="345" r:id="rId15"/>
    <p:sldId id="346" r:id="rId16"/>
    <p:sldId id="347" r:id="rId17"/>
    <p:sldId id="264" r:id="rId18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00"/>
    <a:srgbClr val="FEE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2426CE-D715-4B44-9675-11FB09EDE882}" v="6" dt="2022-03-15T08:39:37.6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7" autoAdjust="0"/>
    <p:restoredTop sz="96327"/>
  </p:normalViewPr>
  <p:slideViewPr>
    <p:cSldViewPr snapToGrid="0" snapToObjects="1">
      <p:cViewPr varScale="1">
        <p:scale>
          <a:sx n="111" d="100"/>
          <a:sy n="111" d="100"/>
        </p:scale>
        <p:origin x="7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6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66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imáček Tomáš" userId="9d41dccd-2e98-4a15-a25d-d92fa426e77f" providerId="ADAL" clId="{F12426CE-D715-4B44-9675-11FB09EDE882}"/>
    <pc:docChg chg="undo custSel delSld modSld">
      <pc:chgData name="Zimáček Tomáš" userId="9d41dccd-2e98-4a15-a25d-d92fa426e77f" providerId="ADAL" clId="{F12426CE-D715-4B44-9675-11FB09EDE882}" dt="2022-03-15T09:02:37.970" v="701" actId="5793"/>
      <pc:docMkLst>
        <pc:docMk/>
      </pc:docMkLst>
      <pc:sldChg chg="modSp mod">
        <pc:chgData name="Zimáček Tomáš" userId="9d41dccd-2e98-4a15-a25d-d92fa426e77f" providerId="ADAL" clId="{F12426CE-D715-4B44-9675-11FB09EDE882}" dt="2022-03-15T08:37:30.709" v="44" actId="20577"/>
        <pc:sldMkLst>
          <pc:docMk/>
          <pc:sldMk cId="2134653494" sldId="256"/>
        </pc:sldMkLst>
        <pc:spChg chg="mod">
          <ac:chgData name="Zimáček Tomáš" userId="9d41dccd-2e98-4a15-a25d-d92fa426e77f" providerId="ADAL" clId="{F12426CE-D715-4B44-9675-11FB09EDE882}" dt="2022-03-15T08:37:17.866" v="30" actId="20577"/>
          <ac:spMkLst>
            <pc:docMk/>
            <pc:sldMk cId="2134653494" sldId="256"/>
            <ac:spMk id="2" creationId="{6A464F62-C66D-7747-AE1D-B98617324826}"/>
          </ac:spMkLst>
        </pc:spChg>
        <pc:spChg chg="mod">
          <ac:chgData name="Zimáček Tomáš" userId="9d41dccd-2e98-4a15-a25d-d92fa426e77f" providerId="ADAL" clId="{F12426CE-D715-4B44-9675-11FB09EDE882}" dt="2022-03-15T08:37:30.709" v="44" actId="20577"/>
          <ac:spMkLst>
            <pc:docMk/>
            <pc:sldMk cId="2134653494" sldId="256"/>
            <ac:spMk id="3" creationId="{A470C84C-FA25-4B48-8EA5-40D03BC15649}"/>
          </ac:spMkLst>
        </pc:spChg>
      </pc:sldChg>
      <pc:sldChg chg="modSp mod">
        <pc:chgData name="Zimáček Tomáš" userId="9d41dccd-2e98-4a15-a25d-d92fa426e77f" providerId="ADAL" clId="{F12426CE-D715-4B44-9675-11FB09EDE882}" dt="2022-03-15T08:50:35.697" v="403" actId="5793"/>
        <pc:sldMkLst>
          <pc:docMk/>
          <pc:sldMk cId="1701272261" sldId="257"/>
        </pc:sldMkLst>
        <pc:spChg chg="mod">
          <ac:chgData name="Zimáček Tomáš" userId="9d41dccd-2e98-4a15-a25d-d92fa426e77f" providerId="ADAL" clId="{F12426CE-D715-4B44-9675-11FB09EDE882}" dt="2022-03-15T08:50:35.697" v="403" actId="5793"/>
          <ac:spMkLst>
            <pc:docMk/>
            <pc:sldMk cId="1701272261" sldId="257"/>
            <ac:spMk id="3" creationId="{90AC446F-4CCF-4040-98B5-D629E72C6432}"/>
          </ac:spMkLst>
        </pc:spChg>
        <pc:spChg chg="mod">
          <ac:chgData name="Zimáček Tomáš" userId="9d41dccd-2e98-4a15-a25d-d92fa426e77f" providerId="ADAL" clId="{F12426CE-D715-4B44-9675-11FB09EDE882}" dt="2022-03-15T08:45:52.509" v="203" actId="27636"/>
          <ac:spMkLst>
            <pc:docMk/>
            <pc:sldMk cId="1701272261" sldId="257"/>
            <ac:spMk id="4" creationId="{1B37A1BB-E573-BE45-B73F-5CCF5CD016E5}"/>
          </ac:spMkLst>
        </pc:spChg>
      </pc:sldChg>
      <pc:sldChg chg="modSp mod">
        <pc:chgData name="Zimáček Tomáš" userId="9d41dccd-2e98-4a15-a25d-d92fa426e77f" providerId="ADAL" clId="{F12426CE-D715-4B44-9675-11FB09EDE882}" dt="2022-03-15T08:44:00.906" v="178" actId="27636"/>
        <pc:sldMkLst>
          <pc:docMk/>
          <pc:sldMk cId="2843767333" sldId="258"/>
        </pc:sldMkLst>
        <pc:spChg chg="mod">
          <ac:chgData name="Zimáček Tomáš" userId="9d41dccd-2e98-4a15-a25d-d92fa426e77f" providerId="ADAL" clId="{F12426CE-D715-4B44-9675-11FB09EDE882}" dt="2022-03-15T08:44:00.906" v="178" actId="27636"/>
          <ac:spMkLst>
            <pc:docMk/>
            <pc:sldMk cId="2843767333" sldId="258"/>
            <ac:spMk id="2" creationId="{CBD21DD6-1D19-C646-8A9D-40DF9E8A5024}"/>
          </ac:spMkLst>
        </pc:spChg>
      </pc:sldChg>
      <pc:sldChg chg="modSp mod">
        <pc:chgData name="Zimáček Tomáš" userId="9d41dccd-2e98-4a15-a25d-d92fa426e77f" providerId="ADAL" clId="{F12426CE-D715-4B44-9675-11FB09EDE882}" dt="2022-03-15T08:58:56.718" v="598" actId="948"/>
        <pc:sldMkLst>
          <pc:docMk/>
          <pc:sldMk cId="4193525154" sldId="259"/>
        </pc:sldMkLst>
        <pc:spChg chg="mod">
          <ac:chgData name="Zimáček Tomáš" userId="9d41dccd-2e98-4a15-a25d-d92fa426e77f" providerId="ADAL" clId="{F12426CE-D715-4B44-9675-11FB09EDE882}" dt="2022-03-15T08:58:56.718" v="598" actId="948"/>
          <ac:spMkLst>
            <pc:docMk/>
            <pc:sldMk cId="4193525154" sldId="259"/>
            <ac:spMk id="2" creationId="{AE9F03A2-F4C6-C54A-A5C4-2CF1BB5DB16E}"/>
          </ac:spMkLst>
        </pc:spChg>
        <pc:spChg chg="mod">
          <ac:chgData name="Zimáček Tomáš" userId="9d41dccd-2e98-4a15-a25d-d92fa426e77f" providerId="ADAL" clId="{F12426CE-D715-4B44-9675-11FB09EDE882}" dt="2022-03-15T08:51:00.027" v="437" actId="20577"/>
          <ac:spMkLst>
            <pc:docMk/>
            <pc:sldMk cId="4193525154" sldId="259"/>
            <ac:spMk id="4" creationId="{46D7CB40-7719-2548-8D11-9EEE490D01D8}"/>
          </ac:spMkLst>
        </pc:spChg>
      </pc:sldChg>
      <pc:sldChg chg="modSp del mod">
        <pc:chgData name="Zimáček Tomáš" userId="9d41dccd-2e98-4a15-a25d-d92fa426e77f" providerId="ADAL" clId="{F12426CE-D715-4B44-9675-11FB09EDE882}" dt="2022-03-15T08:46:14.246" v="204" actId="2696"/>
        <pc:sldMkLst>
          <pc:docMk/>
          <pc:sldMk cId="3089584941" sldId="260"/>
        </pc:sldMkLst>
        <pc:spChg chg="mod">
          <ac:chgData name="Zimáček Tomáš" userId="9d41dccd-2e98-4a15-a25d-d92fa426e77f" providerId="ADAL" clId="{F12426CE-D715-4B44-9675-11FB09EDE882}" dt="2022-03-15T08:43:02.962" v="135" actId="14100"/>
          <ac:spMkLst>
            <pc:docMk/>
            <pc:sldMk cId="3089584941" sldId="260"/>
            <ac:spMk id="4" creationId="{8515BD68-5AA6-8E4D-971C-4E130D2645D5}"/>
          </ac:spMkLst>
        </pc:spChg>
      </pc:sldChg>
      <pc:sldChg chg="modSp mod">
        <pc:chgData name="Zimáček Tomáš" userId="9d41dccd-2e98-4a15-a25d-d92fa426e77f" providerId="ADAL" clId="{F12426CE-D715-4B44-9675-11FB09EDE882}" dt="2022-03-15T09:02:37.970" v="701" actId="5793"/>
        <pc:sldMkLst>
          <pc:docMk/>
          <pc:sldMk cId="1308633698" sldId="261"/>
        </pc:sldMkLst>
        <pc:spChg chg="mod">
          <ac:chgData name="Zimáček Tomáš" userId="9d41dccd-2e98-4a15-a25d-d92fa426e77f" providerId="ADAL" clId="{F12426CE-D715-4B44-9675-11FB09EDE882}" dt="2022-03-15T09:02:37.970" v="701" actId="5793"/>
          <ac:spMkLst>
            <pc:docMk/>
            <pc:sldMk cId="1308633698" sldId="261"/>
            <ac:spMk id="2" creationId="{AE9F03A2-F4C6-C54A-A5C4-2CF1BB5DB16E}"/>
          </ac:spMkLst>
        </pc:spChg>
        <pc:spChg chg="mod">
          <ac:chgData name="Zimáček Tomáš" userId="9d41dccd-2e98-4a15-a25d-d92fa426e77f" providerId="ADAL" clId="{F12426CE-D715-4B44-9675-11FB09EDE882}" dt="2022-03-15T08:54:42.066" v="507" actId="20577"/>
          <ac:spMkLst>
            <pc:docMk/>
            <pc:sldMk cId="1308633698" sldId="261"/>
            <ac:spMk id="4" creationId="{46D7CB40-7719-2548-8D11-9EEE490D01D8}"/>
          </ac:spMkLst>
        </pc:spChg>
      </pc:sldChg>
      <pc:sldChg chg="modSp del mod">
        <pc:chgData name="Zimáček Tomáš" userId="9d41dccd-2e98-4a15-a25d-d92fa426e77f" providerId="ADAL" clId="{F12426CE-D715-4B44-9675-11FB09EDE882}" dt="2022-03-15T08:44:15.346" v="179" actId="2696"/>
        <pc:sldMkLst>
          <pc:docMk/>
          <pc:sldMk cId="3174815548" sldId="262"/>
        </pc:sldMkLst>
        <pc:spChg chg="mod">
          <ac:chgData name="Zimáček Tomáš" userId="9d41dccd-2e98-4a15-a25d-d92fa426e77f" providerId="ADAL" clId="{F12426CE-D715-4B44-9675-11FB09EDE882}" dt="2022-03-15T08:38:30.568" v="49" actId="27636"/>
          <ac:spMkLst>
            <pc:docMk/>
            <pc:sldMk cId="3174815548" sldId="262"/>
            <ac:spMk id="2" creationId="{AE9F03A2-F4C6-C54A-A5C4-2CF1BB5DB16E}"/>
          </ac:spMkLst>
        </pc:spChg>
        <pc:spChg chg="mod">
          <ac:chgData name="Zimáček Tomáš" userId="9d41dccd-2e98-4a15-a25d-d92fa426e77f" providerId="ADAL" clId="{F12426CE-D715-4B44-9675-11FB09EDE882}" dt="2022-03-15T08:41:58.286" v="109" actId="20577"/>
          <ac:spMkLst>
            <pc:docMk/>
            <pc:sldMk cId="3174815548" sldId="262"/>
            <ac:spMk id="4" creationId="{46D7CB40-7719-2548-8D11-9EEE490D01D8}"/>
          </ac:spMkLst>
        </pc:spChg>
      </pc:sldChg>
      <pc:sldChg chg="modSp mod">
        <pc:chgData name="Zimáček Tomáš" userId="9d41dccd-2e98-4a15-a25d-d92fa426e77f" providerId="ADAL" clId="{F12426CE-D715-4B44-9675-11FB09EDE882}" dt="2022-03-15T09:02:07.994" v="679" actId="20577"/>
        <pc:sldMkLst>
          <pc:docMk/>
          <pc:sldMk cId="574807206" sldId="265"/>
        </pc:sldMkLst>
        <pc:spChg chg="mod">
          <ac:chgData name="Zimáček Tomáš" userId="9d41dccd-2e98-4a15-a25d-d92fa426e77f" providerId="ADAL" clId="{F12426CE-D715-4B44-9675-11FB09EDE882}" dt="2022-03-15T09:01:42.317" v="639" actId="20577"/>
          <ac:spMkLst>
            <pc:docMk/>
            <pc:sldMk cId="574807206" sldId="265"/>
            <ac:spMk id="2" creationId="{519D5C61-0409-8840-84F5-9858E55C04A9}"/>
          </ac:spMkLst>
        </pc:spChg>
        <pc:spChg chg="mod">
          <ac:chgData name="Zimáček Tomáš" userId="9d41dccd-2e98-4a15-a25d-d92fa426e77f" providerId="ADAL" clId="{F12426CE-D715-4B44-9675-11FB09EDE882}" dt="2022-03-15T09:01:09.569" v="611" actId="20577"/>
          <ac:spMkLst>
            <pc:docMk/>
            <pc:sldMk cId="574807206" sldId="265"/>
            <ac:spMk id="4" creationId="{0BB1690C-AAC7-F342-88F3-6582FEDBB0FE}"/>
          </ac:spMkLst>
        </pc:spChg>
        <pc:graphicFrameChg chg="modGraphic">
          <ac:chgData name="Zimáček Tomáš" userId="9d41dccd-2e98-4a15-a25d-d92fa426e77f" providerId="ADAL" clId="{F12426CE-D715-4B44-9675-11FB09EDE882}" dt="2022-03-15T09:02:07.994" v="679" actId="20577"/>
          <ac:graphicFrameMkLst>
            <pc:docMk/>
            <pc:sldMk cId="574807206" sldId="265"/>
            <ac:graphicFrameMk id="6" creationId="{B816EDED-89AB-1245-99C5-88DB7F51425D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3F62F-4B1C-4424-8265-3AB90DD72409}" type="datetimeFigureOut">
              <a:rPr lang="cs-CZ" smtClean="0"/>
              <a:t>06.06.2023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46C85-B86B-47DE-B15D-616A53CCF4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0409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6DCAC-CE6C-F34D-BB40-15ED19D929C0}" type="datetimeFigureOut">
              <a:rPr lang="cs-CZ" smtClean="0"/>
              <a:t>06.06.2023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DD35B-1E30-6B4F-BA7A-178A1A8012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588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DD35B-1E30-6B4F-BA7A-178A1A8012A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291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Finanční</a:t>
            </a:r>
          </a:p>
          <a:p>
            <a:pPr lvl="1"/>
            <a:r>
              <a:rPr lang="cs-CZ" dirty="0" smtClean="0"/>
              <a:t>Povinné složky platu (platový tarif, příplatek za vedení, příplatek za práci přesčas, soboty – neděle, za noční práci, ve ztíženém pracovním prostředí,…)</a:t>
            </a:r>
          </a:p>
          <a:p>
            <a:pPr lvl="1"/>
            <a:r>
              <a:rPr lang="cs-CZ" dirty="0" smtClean="0"/>
              <a:t>Fakultativní složky platu (osobní příplatek, odměna, cílová odměna)</a:t>
            </a:r>
          </a:p>
          <a:p>
            <a:r>
              <a:rPr lang="cs-CZ" dirty="0" smtClean="0"/>
              <a:t>Nefinanční</a:t>
            </a:r>
          </a:p>
          <a:p>
            <a:pPr lvl="1"/>
            <a:r>
              <a:rPr lang="cs-CZ" dirty="0" smtClean="0"/>
              <a:t>Hmotné (stravenky, mobilní telefon, vitamínový balíček,…)</a:t>
            </a:r>
          </a:p>
          <a:p>
            <a:pPr lvl="1"/>
            <a:r>
              <a:rPr lang="cs-CZ" dirty="0" smtClean="0"/>
              <a:t>Nehmotné (ocenění, pochvala, vzdělávání, </a:t>
            </a:r>
            <a:r>
              <a:rPr lang="cs-CZ" dirty="0" err="1" smtClean="0"/>
              <a:t>sick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r>
              <a:rPr lang="cs-CZ" dirty="0" smtClean="0"/>
              <a:t>, </a:t>
            </a:r>
            <a:r>
              <a:rPr lang="cs-CZ" dirty="0" err="1" smtClean="0"/>
              <a:t>home</a:t>
            </a:r>
            <a:r>
              <a:rPr lang="cs-CZ" dirty="0" smtClean="0"/>
              <a:t> </a:t>
            </a:r>
            <a:r>
              <a:rPr lang="cs-CZ" dirty="0" err="1" smtClean="0"/>
              <a:t>office</a:t>
            </a:r>
            <a:r>
              <a:rPr lang="cs-CZ" dirty="0" smtClean="0"/>
              <a:t>, pružná pracovní doba, …)</a:t>
            </a: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Jako kritéria hodnocení zaměstnanců můžete stanovit následující faktory</a:t>
            </a:r>
            <a:endParaRPr lang="cs-CZ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výkon,</a:t>
            </a:r>
            <a:endParaRPr lang="cs-CZ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kvalita,</a:t>
            </a:r>
            <a:endParaRPr lang="cs-CZ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plnění termínů,</a:t>
            </a:r>
            <a:endParaRPr lang="cs-CZ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hospodárnost,</a:t>
            </a:r>
            <a:endParaRPr lang="cs-CZ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bezpečnost při práci,</a:t>
            </a:r>
            <a:endParaRPr lang="cs-CZ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kázeň,</a:t>
            </a:r>
            <a:endParaRPr lang="cs-CZ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pracovní schopnosti,</a:t>
            </a:r>
            <a:endParaRPr lang="cs-CZ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flexibilita,</a:t>
            </a:r>
            <a:endParaRPr lang="cs-CZ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docházka,</a:t>
            </a:r>
            <a:endParaRPr lang="cs-CZ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zvláštní požadavky aj.</a:t>
            </a:r>
            <a:endParaRPr lang="cs-CZ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DD35B-1E30-6B4F-BA7A-178A1A8012A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536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Pojem firemní kultura má kouzlo v tom, že ať už na ní pracujete, nebo ne, prostě u vás je.</a:t>
            </a:r>
          </a:p>
          <a:p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2/3 </a:t>
            </a:r>
            <a:r>
              <a:rPr lang="cs-CZ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uchazeůč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rozhodují zda do firmy nastoupí podle firemní kultury.</a:t>
            </a:r>
          </a:p>
          <a:p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Pokud je dobrá firemní kultura, tak jsou zaměstnanci až o 72%</a:t>
            </a:r>
            <a:r>
              <a:rPr lang="cs-CZ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angažovanější.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DD35B-1E30-6B4F-BA7A-178A1A8012A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4364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Tvrdé</a:t>
            </a:r>
            <a:r>
              <a:rPr lang="cs-CZ" baseline="0" dirty="0" smtClean="0"/>
              <a:t> dovednosti nabytou naši zaměstnanci v rámci 18 vzdělávacích dnů, kde se opravdu snažíme, aby se proškolili v odborných tématech vztahující se k jejich druhu práce.</a:t>
            </a:r>
          </a:p>
          <a:p>
            <a:r>
              <a:rPr lang="cs-CZ" baseline="0" dirty="0" smtClean="0"/>
              <a:t>Na měkké dovednosti se zaměřujeme mimo jiné také v rámci Dnů zdraví, které pořádáme druhým rokem a mají velkých úspěch. Na tato školení zveme odborníky z různých oborů,</a:t>
            </a:r>
          </a:p>
          <a:p>
            <a:r>
              <a:rPr lang="cs-CZ" baseline="0" dirty="0" smtClean="0"/>
              <a:t>Kteří v rámci max. 2-3 hodin školení témata jako je např. zdravé sezení, síla bylinek, jak zdravě jíst, atd.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Akreditovaná školení máme tato: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Poskytování informací podle zákona č. 106/1999 Sb., o svobodném přístupu k informacím, ve znění pozdějších předpisů, s využitím aktuální judikatury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Pracovní právo se zaměřením na úředníky ÚSC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Spisová služba I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Spisová služba II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Správní řád pro úředníky ÚSC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Stavební řád pro úředníky ÚSC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Systém zpracování a ochrany osobních údajů Zlínského kraje - e-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Vzdělávací program pro vstupní vzdělávání úředníků veřejné správy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DD35B-1E30-6B4F-BA7A-178A1A8012A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9061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Work-life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balance – hledání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rovnováhy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mezi pracovním a osobním životem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Rovnováha mezi pracovním a soukromým životem znamená, že bychom si měli vyhradit konkrétní (stejný) čas pro práci a pro život, a tyto dva časy by se zřídka nebo nikdy neměly protínat, jinak by se to zdálo neproduktivní nebo nezdravé.</a:t>
            </a:r>
          </a:p>
          <a:p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Work-life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blend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–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prolínání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pracovního a osobního života (humánnější pracovní systém)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Díky - pro někoho spíš kvůli - technologiím jsou naše kariéry, osobní a společenský život integrovány a jdou jen obtížně oddělit. Nejenže se nám míchá osobní život mezi pracovní povinnosti, ale naopak i o dovolené nebo našem večerním rádoby “volném čase” nás technologie přibližují a vrací zpět k práci. Navíc koncept hledající rovnováhu nám naznačuje, že jedna ze stran je negativní. Přitom na “mít práci”, ani na “mít osobní život” není negativního zhola nic.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Dobře uchopený model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Blend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umožňuje firmám přežít období změn a krizí.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DD35B-1E30-6B4F-BA7A-178A1A8012AE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6486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DD35B-1E30-6B4F-BA7A-178A1A8012AE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404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88479-C83F-D340-AC78-BAEA2E3FC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88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B8C09E-EFCA-AB4C-BA83-68F103555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342900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E9F0EB4-8389-0C47-86B2-1847372CE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6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A75BC3-4017-C342-A2A7-3958F6DBC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9803EF-32E5-1145-A509-F7994F4E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651C8-0589-0A4E-A648-43E7970689D8}" type="datetime1">
              <a:rPr lang="cs-CZ" smtClean="0"/>
              <a:t>06.06.2023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D0D550-6A80-2244-AA4F-0A3275A4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F316BE-2998-1E4A-83A9-D9050107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62E07EA-F260-7549-976E-B5A77B1A6F8B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38936CAC-5922-E64E-B61E-0EBB8C2FF1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3017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erečný slide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5CC4AAD7-5472-9243-9B53-33AAA4C37C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defRPr sz="96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Děkujeme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AAF84FE4-A791-154D-8D89-7AE14B2F0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4736873"/>
            <a:ext cx="9144000" cy="1655762"/>
          </a:xfrm>
          <a:prstGeom prst="rect">
            <a:avLst/>
          </a:prstGeom>
          <a:noFill/>
        </p:spPr>
        <p:txBody>
          <a:bodyPr anchor="b"/>
          <a:lstStyle>
            <a:lvl1pPr marL="0" indent="0" algn="l">
              <a:lnSpc>
                <a:spcPct val="60000"/>
              </a:lnSpc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Krajský úřad ZK</a:t>
            </a:r>
          </a:p>
          <a:p>
            <a:r>
              <a:rPr lang="cs-CZ" dirty="0"/>
              <a:t>Třída Tomáše Bati 21</a:t>
            </a:r>
          </a:p>
          <a:p>
            <a:r>
              <a:rPr lang="cs-CZ" dirty="0"/>
              <a:t>Zlín 761 90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34A837E-901A-C645-93E3-46FC598A67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660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A8EB467B-1B72-0844-8B4A-9B97214D320E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ED2B99-8320-C74A-A004-6A87A98F4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16D43F-5937-FB4B-BEE5-733425047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2026" y="6111875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298322F3-296F-D94B-BA69-5E3C08C45827}" type="datetime1">
              <a:rPr lang="cs-CZ" smtClean="0"/>
              <a:pPr/>
              <a:t>06.06.2023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6DB1C5-5CB2-4642-83AF-2F13EDC3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0260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B7E0B1-A765-BD4B-88A5-DD684EA5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</p:spPr>
        <p:txBody>
          <a:bodyPr anchor="b"/>
          <a:lstStyle>
            <a:lvl1pPr>
              <a:defRPr sz="4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57D43A2-98E4-B24E-9228-7624BE346F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0A28088-5B5E-0D49-8009-650A01CA5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414610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FF8C54-ADC3-FB41-8FA8-5442DAA0E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CA4094-DA60-0047-89AF-3ECD26EBCBC6}" type="datetime1">
              <a:rPr lang="cs-CZ" smtClean="0"/>
              <a:t>06.06.2023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99A2F4-445F-3B40-9D23-8AB4D4FE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2D341A6C-DE7B-3344-BDB9-8EFB14028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5150126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2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D7C209FA-AB6E-2841-B554-164C048ED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4563562"/>
            <a:ext cx="5150126" cy="165576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A9D1F263-5082-D040-8558-9E708E7123C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96000" y="580541"/>
            <a:ext cx="5499652" cy="563878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Wingdings" pitchFamily="2" charset="2"/>
              <a:buNone/>
              <a:defRPr b="0" i="1"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b="0" i="1" dirty="0">
                <a:latin typeface="Degular" pitchFamily="82" charset="0"/>
              </a:rPr>
              <a:t>zde vložte fotku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240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8301C3-EDD8-8443-9B23-624712369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BF2C62-EAA8-FD46-AB0C-AFB46182D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FEBD6D-B94A-4C40-AA98-1C5062D6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144E17-280E-3341-A412-19E1FCCEF808}" type="datetime1">
              <a:rPr lang="cs-CZ" smtClean="0"/>
              <a:t>06.06.2023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001B55-F3D8-B245-916B-3D87F531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B028F9-C99B-2345-BCCE-D5C768B7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F83C6B9-51BF-354A-813E-1E819CCC41A1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0A18D240-3BE2-B74D-A516-B0F270362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59856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60D600-9E1D-644E-955C-AB90DEDEA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E7F195-0ECA-5B4E-A9CE-6F805D88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69F282E-870E-E74D-944D-04EE93DED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15EF3A7-92DE-084B-987D-EA3639592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C139B72-6DD2-A340-833A-5DC55CEC5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E85617-9B28-DF47-BAEC-26C747C8C48A}" type="datetime1">
              <a:rPr lang="cs-CZ" smtClean="0"/>
              <a:t>06.06.2023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101F343-B190-BE48-9F5D-5B2FD4CD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1B4949-59AC-7B49-9256-34E0F63B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CF809C9-6CD1-224D-B38B-D9054EF10F1C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D4AA426A-68B9-3C47-AFEB-D3AC3F0BF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7690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67392C5-49AE-E548-81A5-FC459F4C3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9F845A-1646-B040-9BDE-B0949ABAA815}" type="datetime1">
              <a:rPr lang="cs-CZ" smtClean="0"/>
              <a:t>06.06.2023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EE62BF-0652-CC49-B1C6-740D979D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1BE27E5-F9AD-FA40-BB59-77DCC9C5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B4FD313-B4A8-0A46-A50D-B31C9DA87A8E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1BCA978-992E-9541-9BE1-4AF26B9D8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66573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866500E-7FAE-3947-9DAD-FBA5BC7E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0C0A0B-5067-DE47-AFC8-F97D18BD4B1F}" type="datetime1">
              <a:rPr lang="cs-CZ" smtClean="0"/>
              <a:t>06.06.2023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58ACE9A-9F8E-CA4C-B782-EFD36998E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900C6D-9313-3E4C-B392-797DCC38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297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C8F003-A3D3-034D-9720-A29A641D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6C9885-78EF-7E49-B9B7-55A0262D4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CB5D9DD-0ECA-C54D-88FB-0C68D8DF3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30A157-10E2-3A41-9082-3C345EC0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67CFD3-BCAB-884C-9D47-4C8AA78F6E8C}" type="datetime1">
              <a:rPr lang="cs-CZ" smtClean="0"/>
              <a:t>06.06.2023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4CFB0E-3ED7-644D-9D3C-61F36A5F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B83830-1354-2D43-AE7D-380C4FEA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88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6E36E-C6D9-964D-B45E-DBD89DD4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5845132-64BF-844A-8C4F-0A043DE08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262657-9F70-6F44-BA53-3669D8E34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32EC5D-74A5-B64D-AAF7-CD3ACB69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05ACCB-DF1B-A540-A5D2-32650422C0FD}" type="datetime1">
              <a:rPr lang="cs-CZ" smtClean="0"/>
              <a:t>06.06.2023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C7E311-A125-DB47-B7CE-65018DAA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CC73E3-49F8-B845-AD36-F5386031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74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8BBF5F4-3DF4-D44B-9838-6CB84E6A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5FD67A-23F8-3A4C-8A09-6F2FFDD28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E14E2A-7861-2E4E-AE70-2C50E156B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7EFC59B-10BD-D14D-AB9A-171FF071635D}" type="datetime1">
              <a:rPr lang="cs-CZ" smtClean="0"/>
              <a:pPr/>
              <a:t>06.06.2023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1FCBC8-96E6-C244-ACD4-C5CE32D24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2C4FB4-DF05-094A-A789-D60084923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57D43A2-98E4-B24E-9228-7624BE346F8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15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michaela.tatakova@kr-zlinsky.cz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464F62-C66D-7747-AE1D-B98617324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560" y="465365"/>
            <a:ext cx="10681878" cy="3027135"/>
          </a:xfrm>
        </p:spPr>
        <p:txBody>
          <a:bodyPr anchor="t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cs-CZ" sz="6000" b="1" spc="50" dirty="0" smtClean="0">
                <a:latin typeface="+mj-lt"/>
              </a:rPr>
              <a:t/>
            </a:r>
            <a:br>
              <a:rPr lang="cs-CZ" sz="6000" b="1" spc="50" dirty="0" smtClean="0">
                <a:latin typeface="+mj-lt"/>
              </a:rPr>
            </a:br>
            <a:r>
              <a:rPr lang="cs-CZ" sz="7300" dirty="0"/>
              <a:t>Veřejná správa </a:t>
            </a:r>
            <a:r>
              <a:rPr lang="cs-CZ" sz="7300" dirty="0" smtClean="0"/>
              <a:t/>
            </a:r>
            <a:br>
              <a:rPr lang="cs-CZ" sz="7300" dirty="0" smtClean="0"/>
            </a:br>
            <a:r>
              <a:rPr lang="cs-CZ" sz="7300" dirty="0" smtClean="0"/>
              <a:t>jako </a:t>
            </a:r>
            <a:r>
              <a:rPr lang="cs-CZ" sz="7300" dirty="0"/>
              <a:t>perspektivní zaměstnavatel</a:t>
            </a:r>
            <a:r>
              <a:rPr lang="cs-CZ" sz="6000" dirty="0" smtClean="0">
                <a:latin typeface="+mj-lt"/>
              </a:rPr>
              <a:t/>
            </a:r>
            <a:br>
              <a:rPr lang="cs-CZ" sz="6000" dirty="0" smtClean="0">
                <a:latin typeface="+mj-lt"/>
              </a:rPr>
            </a:br>
            <a:r>
              <a:rPr lang="cs-CZ" sz="6000" cap="small" dirty="0">
                <a:latin typeface="+mj-lt"/>
              </a:rPr>
              <a:t/>
            </a:r>
            <a:br>
              <a:rPr lang="cs-CZ" sz="6000" cap="small" dirty="0">
                <a:latin typeface="+mj-lt"/>
              </a:rPr>
            </a:br>
            <a:endParaRPr lang="cs-CZ" sz="6000" b="1" cap="small" spc="50" dirty="0">
              <a:latin typeface="+mj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470C84C-FA25-4B48-8EA5-40D03BC15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60" y="5614002"/>
            <a:ext cx="9144000" cy="1243998"/>
          </a:xfrm>
        </p:spPr>
        <p:txBody>
          <a:bodyPr anchor="t"/>
          <a:lstStyle/>
          <a:p>
            <a:pPr algn="l"/>
            <a:r>
              <a:rPr lang="cs-CZ" altLang="cs-CZ" dirty="0" smtClean="0">
                <a:latin typeface="+mj-lt"/>
              </a:rPr>
              <a:t>Benešov, </a:t>
            </a:r>
            <a:r>
              <a:rPr lang="cs-CZ" altLang="cs-CZ" dirty="0">
                <a:latin typeface="+mj-lt"/>
              </a:rPr>
              <a:t>6</a:t>
            </a:r>
            <a:r>
              <a:rPr lang="cs-CZ" altLang="cs-CZ" dirty="0" smtClean="0">
                <a:latin typeface="+mj-lt"/>
              </a:rPr>
              <a:t>. </a:t>
            </a:r>
            <a:r>
              <a:rPr lang="cs-CZ" altLang="cs-CZ" dirty="0">
                <a:latin typeface="+mj-lt"/>
              </a:rPr>
              <a:t>6</a:t>
            </a:r>
            <a:r>
              <a:rPr lang="cs-CZ" altLang="cs-CZ" dirty="0" smtClean="0">
                <a:latin typeface="+mj-lt"/>
              </a:rPr>
              <a:t>. 2023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465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u="sng" cap="small" dirty="0" smtClean="0"/>
              <a:t>Proces nástupu a adaptace nováčků – </a:t>
            </a:r>
            <a:r>
              <a:rPr lang="cs-CZ" sz="2400" b="1" u="sng" cap="small" dirty="0" err="1" smtClean="0"/>
              <a:t>onboarding</a:t>
            </a:r>
            <a:endParaRPr lang="cs-CZ" sz="2400" b="1" u="sng" cap="small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/>
              <a:t>nástupní školení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/>
              <a:t>mentor</a:t>
            </a:r>
            <a:r>
              <a:rPr lang="cs-CZ" sz="2400" dirty="0"/>
              <a:t>, odměna pro </a:t>
            </a:r>
            <a:r>
              <a:rPr lang="cs-CZ" sz="2400" dirty="0" smtClean="0"/>
              <a:t>mentora, </a:t>
            </a:r>
            <a:r>
              <a:rPr lang="cs-CZ" sz="2400" dirty="0" err="1" smtClean="0"/>
              <a:t>checklist</a:t>
            </a:r>
            <a:r>
              <a:rPr lang="cs-CZ" sz="2400" dirty="0"/>
              <a:t> </a:t>
            </a:r>
            <a:r>
              <a:rPr lang="cs-CZ" sz="2400" dirty="0" smtClean="0"/>
              <a:t>pro mentora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/>
              <a:t>brožura </a:t>
            </a:r>
            <a:r>
              <a:rPr lang="cs-CZ" sz="2400" dirty="0"/>
              <a:t>pro nové zaměstnance/nové </a:t>
            </a:r>
            <a:r>
              <a:rPr lang="cs-CZ" sz="2400" dirty="0" smtClean="0"/>
              <a:t>vedoucí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/>
              <a:t>informace </a:t>
            </a:r>
            <a:r>
              <a:rPr lang="cs-CZ" sz="2400" dirty="0"/>
              <a:t>a dokumenty </a:t>
            </a:r>
            <a:r>
              <a:rPr lang="cs-CZ" sz="2400" dirty="0" smtClean="0"/>
              <a:t>odboru na Intranetu</a:t>
            </a:r>
            <a:endParaRPr lang="cs-CZ" sz="24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22026" y="203487"/>
            <a:ext cx="11264900" cy="1124982"/>
          </a:xfrm>
        </p:spPr>
        <p:txBody>
          <a:bodyPr>
            <a:noAutofit/>
          </a:bodyPr>
          <a:lstStyle/>
          <a:p>
            <a:r>
              <a:rPr lang="pl-PL" sz="4000" dirty="0"/>
              <a:t>Péče o zaměstnance jako odraz firemní kultury</a:t>
            </a:r>
          </a:p>
        </p:txBody>
      </p:sp>
    </p:spTree>
    <p:extLst>
      <p:ext uri="{BB962C8B-B14F-4D97-AF65-F5344CB8AC3E}">
        <p14:creationId xmlns:p14="http://schemas.microsoft.com/office/powerpoint/2010/main" val="237139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u="sng" cap="small" dirty="0" smtClean="0"/>
              <a:t>Vzdělávání</a:t>
            </a:r>
            <a:endParaRPr lang="cs-CZ" sz="32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/>
              <a:t> Hard </a:t>
            </a:r>
            <a:r>
              <a:rPr lang="cs-CZ" sz="2400" dirty="0" err="1" smtClean="0"/>
              <a:t>skills</a:t>
            </a:r>
            <a:r>
              <a:rPr lang="cs-CZ" sz="2400" dirty="0" smtClean="0"/>
              <a:t>, soft </a:t>
            </a:r>
            <a:r>
              <a:rPr lang="cs-CZ" sz="2400" dirty="0" err="1" smtClean="0"/>
              <a:t>skills</a:t>
            </a:r>
            <a:endParaRPr lang="cs-CZ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/>
              <a:t> Dny zdraví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/>
              <a:t> Jazykové vzdělávání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/>
              <a:t> IT školení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/>
              <a:t> </a:t>
            </a:r>
            <a:r>
              <a:rPr lang="cs-CZ" sz="2400" dirty="0" err="1" smtClean="0"/>
              <a:t>Teambuildingové</a:t>
            </a:r>
            <a:r>
              <a:rPr lang="cs-CZ" sz="2400" dirty="0" smtClean="0"/>
              <a:t> </a:t>
            </a:r>
            <a:r>
              <a:rPr lang="cs-CZ" sz="2400" dirty="0"/>
              <a:t>akce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/>
              <a:t> Interní </a:t>
            </a:r>
            <a:r>
              <a:rPr lang="cs-CZ" sz="2400" dirty="0"/>
              <a:t>lektoři, vlastní akreditovaná školení</a:t>
            </a:r>
          </a:p>
          <a:p>
            <a:pPr marL="0" indent="0">
              <a:buNone/>
            </a:pPr>
            <a:endParaRPr lang="cs-CZ" sz="3200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Péče o zaměstnance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112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u="sng" cap="small" dirty="0" smtClean="0"/>
              <a:t>Podpora </a:t>
            </a:r>
            <a:r>
              <a:rPr lang="cs-CZ" sz="2400" b="1" u="sng" cap="small" dirty="0"/>
              <a:t>zaměstnanců </a:t>
            </a:r>
          </a:p>
          <a:p>
            <a:pPr marL="0" indent="0">
              <a:buNone/>
            </a:pPr>
            <a:r>
              <a:rPr lang="cs-CZ" sz="2400" b="1" dirty="0" err="1"/>
              <a:t>W</a:t>
            </a:r>
            <a:r>
              <a:rPr lang="cs-CZ" sz="2400" b="1" dirty="0" err="1" smtClean="0"/>
              <a:t>ork-life</a:t>
            </a:r>
            <a:r>
              <a:rPr lang="cs-CZ" sz="2400" b="1" dirty="0" smtClean="0"/>
              <a:t> balance, </a:t>
            </a:r>
            <a:r>
              <a:rPr lang="cs-CZ" sz="2400" b="1" dirty="0" err="1" smtClean="0"/>
              <a:t>work</a:t>
            </a:r>
            <a:r>
              <a:rPr lang="cs-CZ" sz="2400" b="1" dirty="0" err="1"/>
              <a:t>-</a:t>
            </a:r>
            <a:r>
              <a:rPr lang="cs-CZ" sz="2400" b="1" dirty="0" err="1" smtClean="0"/>
              <a:t>life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blend</a:t>
            </a:r>
            <a:endParaRPr lang="cs-CZ" sz="24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/>
              <a:t>P</a:t>
            </a:r>
            <a:r>
              <a:rPr lang="cs-CZ" sz="2400" dirty="0" smtClean="0"/>
              <a:t>ružná pracovní doba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err="1"/>
              <a:t>H</a:t>
            </a:r>
            <a:r>
              <a:rPr lang="cs-CZ" sz="2400" dirty="0" err="1" smtClean="0"/>
              <a:t>ome</a:t>
            </a:r>
            <a:r>
              <a:rPr lang="cs-CZ" sz="2400" dirty="0" smtClean="0"/>
              <a:t> </a:t>
            </a:r>
            <a:r>
              <a:rPr lang="cs-CZ" sz="2400" dirty="0" err="1" smtClean="0"/>
              <a:t>office</a:t>
            </a:r>
            <a:endParaRPr lang="cs-CZ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/>
              <a:t>Úprava pracovní doby pro rodiče dětí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/>
              <a:t>Sdílená pracoviště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/>
              <a:t>V</a:t>
            </a:r>
            <a:r>
              <a:rPr lang="cs-CZ" sz="2400" dirty="0" smtClean="0"/>
              <a:t> rámci CSR – účast rodičů s dětmi na dobročinných akcích (v období prázdnin)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/>
              <a:t>Mikuláš </a:t>
            </a:r>
            <a:r>
              <a:rPr lang="cs-CZ" sz="2400" dirty="0"/>
              <a:t>pro </a:t>
            </a:r>
            <a:r>
              <a:rPr lang="cs-CZ" sz="2400" dirty="0" smtClean="0"/>
              <a:t>děti zaměstnanců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Péče o zaměstnance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770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cs-CZ" sz="2400" dirty="0"/>
              <a:t>Sportovní den, </a:t>
            </a:r>
            <a:r>
              <a:rPr lang="cs-CZ" sz="2400" dirty="0" smtClean="0"/>
              <a:t>Mikulášský </a:t>
            </a:r>
            <a:r>
              <a:rPr lang="cs-CZ" sz="2400" dirty="0"/>
              <a:t>večírek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/>
              <a:t>Zázemí pro cyklisty, sprchy na pracovišti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/>
              <a:t>CSR (Do práce na kole, Ukliďme svět, </a:t>
            </a:r>
            <a:r>
              <a:rPr lang="cs-CZ" sz="2400" dirty="0" err="1"/>
              <a:t>Zdarmáček</a:t>
            </a:r>
            <a:r>
              <a:rPr lang="cs-CZ" sz="2400" dirty="0"/>
              <a:t>, pomoc </a:t>
            </a:r>
            <a:r>
              <a:rPr lang="cs-CZ" sz="2400" dirty="0" smtClean="0"/>
              <a:t>obcím zasažených tornádem, </a:t>
            </a:r>
            <a:r>
              <a:rPr lang="cs-CZ" sz="2400" dirty="0" err="1" smtClean="0"/>
              <a:t>kabelkový</a:t>
            </a:r>
            <a:r>
              <a:rPr lang="cs-CZ" sz="2400" dirty="0" smtClean="0"/>
              <a:t> veletrh, dobrovolnické dny v PO, atd.)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/>
              <a:t>Ukončení pracovního poměru - </a:t>
            </a:r>
            <a:r>
              <a:rPr lang="cs-CZ" sz="2400" dirty="0" err="1"/>
              <a:t>o</a:t>
            </a:r>
            <a:r>
              <a:rPr lang="cs-CZ" sz="2400" dirty="0" err="1" smtClean="0"/>
              <a:t>ffboarding</a:t>
            </a:r>
            <a:endParaRPr lang="cs-CZ" sz="2400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Péče o zaměstnance </a:t>
            </a:r>
          </a:p>
        </p:txBody>
      </p:sp>
    </p:spTree>
    <p:extLst>
      <p:ext uri="{BB962C8B-B14F-4D97-AF65-F5344CB8AC3E}">
        <p14:creationId xmlns:p14="http://schemas.microsoft.com/office/powerpoint/2010/main" val="87071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E52FA94F-0539-5D48-AA3C-3C74ED6243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Děkuji 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D410835F-0A28-BD49-B480-AA3D6E59BF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Bc. Michaela Taťáková</a:t>
            </a:r>
          </a:p>
          <a:p>
            <a:r>
              <a:rPr lang="cs-CZ" dirty="0" smtClean="0"/>
              <a:t>Vedoucí odboru personálního</a:t>
            </a:r>
          </a:p>
          <a:p>
            <a:r>
              <a:rPr lang="cs-CZ" dirty="0">
                <a:hlinkClick r:id="rId2"/>
              </a:rPr>
              <a:t>m</a:t>
            </a:r>
            <a:r>
              <a:rPr lang="cs-CZ" dirty="0" smtClean="0">
                <a:hlinkClick r:id="rId2"/>
              </a:rPr>
              <a:t>ichaela.tatakova@kr-zlinsky.cz</a:t>
            </a:r>
            <a:endParaRPr lang="cs-CZ" dirty="0" smtClean="0"/>
          </a:p>
          <a:p>
            <a:r>
              <a:rPr lang="cs-CZ" dirty="0" smtClean="0"/>
              <a:t>577043247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5454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464F62-C66D-7747-AE1D-B98617324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560" y="465365"/>
            <a:ext cx="10681878" cy="3027135"/>
          </a:xfrm>
        </p:spPr>
        <p:txBody>
          <a:bodyPr anchor="t">
            <a:normAutofit fontScale="90000"/>
          </a:bodyPr>
          <a:lstStyle/>
          <a:p>
            <a:pPr algn="ctr">
              <a:lnSpc>
                <a:spcPct val="70000"/>
              </a:lnSpc>
              <a:tabLst>
                <a:tab pos="804863" algn="l"/>
              </a:tabLst>
            </a:pPr>
            <a:r>
              <a:rPr lang="cs-CZ" sz="4400" dirty="0" smtClean="0">
                <a:latin typeface="+mj-lt"/>
              </a:rPr>
              <a:t/>
            </a:r>
            <a:br>
              <a:rPr lang="cs-CZ" sz="4400" dirty="0" smtClean="0">
                <a:latin typeface="+mj-lt"/>
              </a:rPr>
            </a:br>
            <a:r>
              <a:rPr lang="cs-CZ" sz="4400" cap="small" dirty="0">
                <a:latin typeface="+mj-lt"/>
              </a:rPr>
              <a:t>1. Průzkumy spokojenosti zaměstnanců</a:t>
            </a:r>
            <a:br>
              <a:rPr lang="cs-CZ" sz="4400" cap="small" dirty="0">
                <a:latin typeface="+mj-lt"/>
              </a:rPr>
            </a:br>
            <a:r>
              <a:rPr lang="cs-CZ" sz="4400" cap="small" dirty="0">
                <a:latin typeface="+mj-lt"/>
              </a:rPr>
              <a:t/>
            </a:r>
            <a:br>
              <a:rPr lang="cs-CZ" sz="4400" cap="small" dirty="0">
                <a:latin typeface="+mj-lt"/>
              </a:rPr>
            </a:br>
            <a:r>
              <a:rPr lang="cs-CZ" sz="4400" cap="small" dirty="0">
                <a:latin typeface="+mj-lt"/>
              </a:rPr>
              <a:t>2. Benefity a možnosti </a:t>
            </a:r>
            <a:r>
              <a:rPr lang="cs-CZ" sz="4400" cap="small" dirty="0" smtClean="0">
                <a:latin typeface="+mj-lt"/>
              </a:rPr>
              <a:t>odměňování</a:t>
            </a:r>
            <a:br>
              <a:rPr lang="cs-CZ" sz="4400" cap="small" dirty="0" smtClean="0">
                <a:latin typeface="+mj-lt"/>
              </a:rPr>
            </a:br>
            <a:r>
              <a:rPr lang="cs-CZ" sz="4400" cap="small" dirty="0">
                <a:latin typeface="+mj-lt"/>
              </a:rPr>
              <a:t/>
            </a:r>
            <a:br>
              <a:rPr lang="cs-CZ" sz="4400" cap="small" dirty="0">
                <a:latin typeface="+mj-lt"/>
              </a:rPr>
            </a:br>
            <a:r>
              <a:rPr lang="cs-CZ" sz="4400" cap="small" dirty="0" smtClean="0">
                <a:latin typeface="+mj-lt"/>
              </a:rPr>
              <a:t/>
            </a:r>
            <a:br>
              <a:rPr lang="cs-CZ" sz="4400" cap="small" dirty="0" smtClean="0">
                <a:latin typeface="+mj-lt"/>
              </a:rPr>
            </a:br>
            <a:r>
              <a:rPr lang="cs-CZ" sz="6000" cap="small" dirty="0" smtClean="0">
                <a:latin typeface="+mj-lt"/>
              </a:rPr>
              <a:t>vše z praxe našeho úřadu</a:t>
            </a:r>
            <a:br>
              <a:rPr lang="cs-CZ" sz="6000" cap="small" dirty="0" smtClean="0">
                <a:latin typeface="+mj-lt"/>
              </a:rPr>
            </a:br>
            <a:r>
              <a:rPr lang="cs-CZ" sz="5300" cap="small" dirty="0">
                <a:latin typeface="+mj-lt"/>
              </a:rPr>
              <a:t/>
            </a:r>
            <a:br>
              <a:rPr lang="cs-CZ" sz="5300" cap="small" dirty="0">
                <a:latin typeface="+mj-lt"/>
              </a:rPr>
            </a:br>
            <a:r>
              <a:rPr lang="cs-CZ" sz="5300" cap="small" dirty="0">
                <a:latin typeface="+mj-lt"/>
              </a:rPr>
              <a:t/>
            </a:r>
            <a:br>
              <a:rPr lang="cs-CZ" sz="5300" cap="small" dirty="0">
                <a:latin typeface="+mj-lt"/>
              </a:rPr>
            </a:br>
            <a:r>
              <a:rPr lang="cs-CZ" sz="5300" cap="small" dirty="0">
                <a:latin typeface="+mj-lt"/>
              </a:rPr>
              <a:t/>
            </a:r>
            <a:br>
              <a:rPr lang="cs-CZ" sz="5300" cap="small" dirty="0">
                <a:latin typeface="+mj-lt"/>
              </a:rPr>
            </a:br>
            <a:endParaRPr lang="cs-CZ" sz="5300" b="1" cap="small" spc="50" dirty="0">
              <a:latin typeface="+mj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470C84C-FA25-4B48-8EA5-40D03BC15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60" y="5614002"/>
            <a:ext cx="9144000" cy="1243998"/>
          </a:xfrm>
        </p:spPr>
        <p:txBody>
          <a:bodyPr anchor="t"/>
          <a:lstStyle/>
          <a:p>
            <a:pPr algn="l"/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921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PROČ?</a:t>
            </a:r>
          </a:p>
          <a:p>
            <a:r>
              <a:rPr lang="cs-CZ" dirty="0" smtClean="0"/>
              <a:t>Příležitostí </a:t>
            </a:r>
            <a:r>
              <a:rPr lang="cs-CZ" dirty="0"/>
              <a:t>poznat slabá místa vaší organizace, dozvědět se, co trápí vaše zaměstnance a s čím jsou naopak </a:t>
            </a:r>
            <a:r>
              <a:rPr lang="cs-CZ" dirty="0" smtClean="0"/>
              <a:t>spokojeni </a:t>
            </a:r>
          </a:p>
          <a:p>
            <a:r>
              <a:rPr lang="cs-CZ" dirty="0" smtClean="0"/>
              <a:t>Průzkum </a:t>
            </a:r>
            <a:r>
              <a:rPr lang="cs-CZ" dirty="0"/>
              <a:t>může přinést mnoho podnětů k zamyšlení i konkrétních návrhů na </a:t>
            </a:r>
            <a:r>
              <a:rPr lang="cs-CZ" dirty="0" smtClean="0"/>
              <a:t>zlepšení</a:t>
            </a:r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Průzkum spokojenosti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525" y="3639943"/>
            <a:ext cx="2466453" cy="2639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7012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Vedení rozhovorů se zaměstnancem před koncem zkušební doby – </a:t>
            </a:r>
            <a:r>
              <a:rPr lang="cs-CZ" sz="1500" dirty="0" smtClean="0"/>
              <a:t>personalista + ředitelka</a:t>
            </a:r>
          </a:p>
          <a:p>
            <a:r>
              <a:rPr lang="cs-CZ" sz="3200" dirty="0" err="1" smtClean="0"/>
              <a:t>Atmoskop</a:t>
            </a:r>
            <a:endParaRPr lang="cs-CZ" sz="3200" dirty="0" smtClean="0"/>
          </a:p>
          <a:p>
            <a:r>
              <a:rPr lang="cs-CZ" sz="3200" dirty="0"/>
              <a:t>Nejlepší vedoucí oddělení krajského </a:t>
            </a:r>
            <a:r>
              <a:rPr lang="cs-CZ" sz="3200" dirty="0" smtClean="0"/>
              <a:t>úřadu</a:t>
            </a:r>
          </a:p>
          <a:p>
            <a:r>
              <a:rPr lang="cs-CZ" sz="3200" dirty="0" smtClean="0"/>
              <a:t>Nápadník</a:t>
            </a:r>
          </a:p>
          <a:p>
            <a:r>
              <a:rPr lang="cs-CZ" sz="3200" dirty="0"/>
              <a:t>Den otevřených dveří u paní </a:t>
            </a:r>
            <a:r>
              <a:rPr lang="cs-CZ" sz="3200" dirty="0" smtClean="0"/>
              <a:t>ředitelky</a:t>
            </a:r>
            <a:endParaRPr lang="cs-CZ" sz="32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cap="small" dirty="0"/>
              <a:t>Průzkumy spokojenosti zaměstnanců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359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Atmoskop</a:t>
            </a:r>
            <a:r>
              <a:rPr lang="cs-CZ" dirty="0" smtClean="0"/>
              <a:t> – Zlínský kraj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732" y="1679575"/>
            <a:ext cx="8310465" cy="4600575"/>
          </a:xfrm>
        </p:spPr>
      </p:pic>
    </p:spTree>
    <p:extLst>
      <p:ext uri="{BB962C8B-B14F-4D97-AF65-F5344CB8AC3E}">
        <p14:creationId xmlns:p14="http://schemas.microsoft.com/office/powerpoint/2010/main" val="3253212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26" y="1613618"/>
            <a:ext cx="5991446" cy="4600575"/>
          </a:xfr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Atmoskop</a:t>
            </a:r>
            <a:r>
              <a:rPr lang="cs-CZ" dirty="0"/>
              <a:t> – Zlínský kraj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610" y="1651402"/>
            <a:ext cx="4439270" cy="452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73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937" y="1941617"/>
            <a:ext cx="4718648" cy="4718648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Finanční</a:t>
            </a:r>
          </a:p>
          <a:p>
            <a:pPr lvl="1"/>
            <a:r>
              <a:rPr lang="cs-CZ" dirty="0" smtClean="0"/>
              <a:t>Povinné složky platu </a:t>
            </a:r>
          </a:p>
          <a:p>
            <a:pPr lvl="1"/>
            <a:r>
              <a:rPr lang="cs-CZ" dirty="0" smtClean="0"/>
              <a:t>Fakultativní složky platu </a:t>
            </a:r>
          </a:p>
          <a:p>
            <a:r>
              <a:rPr lang="cs-CZ" b="1" dirty="0" smtClean="0"/>
              <a:t>Nefinanční</a:t>
            </a:r>
          </a:p>
          <a:p>
            <a:pPr lvl="1"/>
            <a:r>
              <a:rPr lang="cs-CZ" dirty="0" smtClean="0"/>
              <a:t>Hmotné </a:t>
            </a:r>
          </a:p>
          <a:p>
            <a:pPr lvl="1"/>
            <a:r>
              <a:rPr lang="cs-CZ" dirty="0" smtClean="0"/>
              <a:t>Nehmotné      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Možnosti odměňování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409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PROČ?</a:t>
            </a:r>
          </a:p>
          <a:p>
            <a:r>
              <a:rPr lang="cs-CZ" sz="2400" dirty="0" smtClean="0"/>
              <a:t>Snížení fluktuace</a:t>
            </a:r>
            <a:endParaRPr lang="cs-CZ" sz="2400" dirty="0"/>
          </a:p>
          <a:p>
            <a:r>
              <a:rPr lang="cs-CZ" sz="2400" dirty="0"/>
              <a:t>S</a:t>
            </a:r>
            <a:r>
              <a:rPr lang="cs-CZ" sz="2400" dirty="0" smtClean="0"/>
              <a:t>nížení </a:t>
            </a:r>
            <a:r>
              <a:rPr lang="cs-CZ" sz="2400" dirty="0"/>
              <a:t>pracovní </a:t>
            </a:r>
            <a:r>
              <a:rPr lang="cs-CZ" sz="2400" dirty="0" smtClean="0"/>
              <a:t>neschopnosti</a:t>
            </a:r>
            <a:endParaRPr lang="cs-CZ" sz="2400" dirty="0"/>
          </a:p>
          <a:p>
            <a:r>
              <a:rPr lang="cs-CZ" sz="2400" dirty="0"/>
              <a:t>Z</a:t>
            </a:r>
            <a:r>
              <a:rPr lang="cs-CZ" sz="2400" dirty="0" smtClean="0"/>
              <a:t>výšení </a:t>
            </a:r>
            <a:r>
              <a:rPr lang="cs-CZ" sz="2400" dirty="0"/>
              <a:t>pracovní </a:t>
            </a:r>
            <a:r>
              <a:rPr lang="cs-CZ" sz="2400" dirty="0" smtClean="0"/>
              <a:t>spokojenosti</a:t>
            </a:r>
            <a:endParaRPr lang="cs-CZ" sz="2400" dirty="0"/>
          </a:p>
          <a:p>
            <a:r>
              <a:rPr lang="cs-CZ" sz="2400" dirty="0"/>
              <a:t>V</a:t>
            </a:r>
            <a:r>
              <a:rPr lang="cs-CZ" sz="2400" dirty="0" smtClean="0"/>
              <a:t>ětší </a:t>
            </a:r>
            <a:r>
              <a:rPr lang="cs-CZ" sz="2400" dirty="0"/>
              <a:t>ochotu k </a:t>
            </a:r>
            <a:r>
              <a:rPr lang="cs-CZ" sz="2400" dirty="0" smtClean="0"/>
              <a:t>výkonu</a:t>
            </a:r>
            <a:endParaRPr lang="cs-CZ" sz="2400" dirty="0"/>
          </a:p>
          <a:p>
            <a:r>
              <a:rPr lang="cs-CZ" sz="2400" dirty="0"/>
              <a:t>V</a:t>
            </a:r>
            <a:r>
              <a:rPr lang="cs-CZ" sz="2400" dirty="0" smtClean="0"/>
              <a:t>ětší </a:t>
            </a:r>
            <a:r>
              <a:rPr lang="cs-CZ" sz="2400" dirty="0"/>
              <a:t>sounáležitost s firmou a ostatními </a:t>
            </a:r>
            <a:r>
              <a:rPr lang="cs-CZ" sz="2400" dirty="0" smtClean="0"/>
              <a:t>zaměstnanci</a:t>
            </a:r>
            <a:endParaRPr lang="cs-CZ" sz="24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BENEFITY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203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small" dirty="0" smtClean="0"/>
              <a:t>Benefity – zlínský kraj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25985" t="15333" r="11968" b="7717"/>
          <a:stretch/>
        </p:blipFill>
        <p:spPr>
          <a:xfrm>
            <a:off x="940280" y="1380227"/>
            <a:ext cx="9747848" cy="536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3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7c16914-1e2b-4cc2-a82d-d5b04b5d00c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AC45C86883705478537A1F235750B44" ma:contentTypeVersion="15" ma:contentTypeDescription="Vytvoří nový dokument" ma:contentTypeScope="" ma:versionID="ea275917df4933f2f6aa25389ae52b40">
  <xsd:schema xmlns:xsd="http://www.w3.org/2001/XMLSchema" xmlns:xs="http://www.w3.org/2001/XMLSchema" xmlns:p="http://schemas.microsoft.com/office/2006/metadata/properties" xmlns:ns3="a7c16914-1e2b-4cc2-a82d-d5b04b5d00c8" xmlns:ns4="91daad2b-3fcc-44ab-ab00-abbc91069cc6" targetNamespace="http://schemas.microsoft.com/office/2006/metadata/properties" ma:root="true" ma:fieldsID="95a7ef86818132a380d5b742696cc115" ns3:_="" ns4:_="">
    <xsd:import namespace="a7c16914-1e2b-4cc2-a82d-d5b04b5d00c8"/>
    <xsd:import namespace="91daad2b-3fcc-44ab-ab00-abbc91069cc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c16914-1e2b-4cc2-a82d-d5b04b5d00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daad2b-3fcc-44ab-ab00-abbc91069cc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50FAB4-65F6-4E9C-BF22-D7A3DE4E4D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65A971-284A-40A0-B523-834B76FE1717}">
  <ds:schemaRefs>
    <ds:schemaRef ds:uri="91daad2b-3fcc-44ab-ab00-abbc91069cc6"/>
    <ds:schemaRef ds:uri="http://purl.org/dc/terms/"/>
    <ds:schemaRef ds:uri="a7c16914-1e2b-4cc2-a82d-d5b04b5d00c8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F116F93-116B-40A8-936A-911EEEC401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c16914-1e2b-4cc2-a82d-d5b04b5d00c8"/>
    <ds:schemaRef ds:uri="91daad2b-3fcc-44ab-ab00-abbc91069c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4749</TotalTime>
  <Words>813</Words>
  <Application>Microsoft Office PowerPoint</Application>
  <PresentationFormat>Širokoúhlá obrazovka</PresentationFormat>
  <Paragraphs>112</Paragraphs>
  <Slides>14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Degular</vt:lpstr>
      <vt:lpstr>Wingdings</vt:lpstr>
      <vt:lpstr>Motiv Office</vt:lpstr>
      <vt:lpstr> Veřejná správa  jako perspektivní zaměstnavatel  </vt:lpstr>
      <vt:lpstr> 1. Průzkumy spokojenosti zaměstnanců  2. Benefity a možnosti odměňování   vše z praxe našeho úřadu    </vt:lpstr>
      <vt:lpstr>Průzkum spokojenosti</vt:lpstr>
      <vt:lpstr>Průzkumy spokojenosti zaměstnanců</vt:lpstr>
      <vt:lpstr>Atmoskop – Zlínský kraj</vt:lpstr>
      <vt:lpstr>Atmoskop – Zlínský kraj</vt:lpstr>
      <vt:lpstr>Možnosti odměňování</vt:lpstr>
      <vt:lpstr>BENEFITY   </vt:lpstr>
      <vt:lpstr>Benefity – zlínský kraj</vt:lpstr>
      <vt:lpstr>Péče o zaměstnance jako odraz firemní kultury</vt:lpstr>
      <vt:lpstr>Péče o zaměstnance  </vt:lpstr>
      <vt:lpstr>Péče o zaměstnance  </vt:lpstr>
      <vt:lpstr>Péče o zaměstnance </vt:lpstr>
      <vt:lpstr> Děkuji 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Zajištění veřejné dopravy ZK od 15.12.2019</dc:title>
  <dc:creator>Quang Milan Nguyen</dc:creator>
  <cp:lastModifiedBy>Zdeňka Šilhová</cp:lastModifiedBy>
  <cp:revision>215</cp:revision>
  <cp:lastPrinted>2023-02-20T12:16:16Z</cp:lastPrinted>
  <dcterms:created xsi:type="dcterms:W3CDTF">2021-08-21T22:30:26Z</dcterms:created>
  <dcterms:modified xsi:type="dcterms:W3CDTF">2023-06-06T11:35:11Z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0x010100EAC45C86883705478537A1F235750B44</vt:lpwstr>
  </property>
</Properties>
</file>